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319" r:id="rId3"/>
    <p:sldId id="265" r:id="rId4"/>
    <p:sldId id="270" r:id="rId5"/>
    <p:sldId id="348" r:id="rId6"/>
    <p:sldId id="287" r:id="rId7"/>
    <p:sldId id="273" r:id="rId8"/>
    <p:sldId id="288" r:id="rId9"/>
    <p:sldId id="258" r:id="rId10"/>
    <p:sldId id="349" r:id="rId11"/>
    <p:sldId id="350" r:id="rId12"/>
    <p:sldId id="286" r:id="rId13"/>
    <p:sldId id="351" r:id="rId14"/>
    <p:sldId id="289" r:id="rId15"/>
    <p:sldId id="347" r:id="rId16"/>
    <p:sldId id="260" r:id="rId17"/>
    <p:sldId id="290" r:id="rId18"/>
    <p:sldId id="305" r:id="rId19"/>
    <p:sldId id="291" r:id="rId20"/>
  </p:sldIdLst>
  <p:sldSz cx="9144000" cy="6858000" type="screen4x3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039b5b4-5bc9-4a6a-bebd-3c56474b3a87}">
          <p14:sldIdLst>
            <p14:sldId id="319"/>
            <p14:sldId id="265"/>
            <p14:sldId id="270"/>
            <p14:sldId id="348"/>
            <p14:sldId id="287"/>
            <p14:sldId id="273"/>
            <p14:sldId id="288"/>
            <p14:sldId id="258"/>
            <p14:sldId id="349"/>
            <p14:sldId id="350"/>
            <p14:sldId id="286"/>
            <p14:sldId id="351"/>
            <p14:sldId id="289"/>
            <p14:sldId id="347"/>
            <p14:sldId id="260"/>
            <p14:sldId id="290"/>
            <p14:sldId id="305"/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3D1"/>
    <a:srgbClr val="4998D0"/>
    <a:srgbClr val="DAECEC"/>
    <a:srgbClr val="DAECFE"/>
    <a:srgbClr val="FFFFFF"/>
    <a:srgbClr val="4B9AD2"/>
    <a:srgbClr val="ECFEDA"/>
    <a:srgbClr val="D9D9D9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6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 hasCustomPrompt="1"/>
            <p:custDataLst>
              <p:tags r:id="rId2"/>
            </p:custDataLst>
          </p:nvPr>
        </p:nvSpPr>
        <p:spPr>
          <a:xfrm>
            <a:off x="899100" y="914400"/>
            <a:ext cx="73494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/>
          <p:nvPr>
            <p:ph type="subTitle" idx="1" hasCustomPrompt="1"/>
            <p:custDataLst>
              <p:tags r:id="rId3"/>
            </p:custDataLst>
          </p:nvPr>
        </p:nvSpPr>
        <p:spPr>
          <a:xfrm>
            <a:off x="899100" y="3560400"/>
            <a:ext cx="73494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/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/>
          <p:nvPr>
            <p:ph sz="quarter" idx="13"/>
            <p:custDataLst>
              <p:tags r:id="rId5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/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/>
          <p:nvPr>
            <p:ph type="body" sz="quarter" idx="13"/>
            <p:custDataLst>
              <p:tags r:id="rId6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/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68B2078-4415-4159-B54D-B0A84978739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/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/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  <p:custDataLst>
              <p:tags r:id="rId3"/>
            </p:custDataLst>
          </p:nvPr>
        </p:nvSpPr>
        <p:spPr>
          <a:xfrm>
            <a:off x="456300" y="1490400"/>
            <a:ext cx="82269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 hasCustomPrompt="1"/>
            <p:custDataLst>
              <p:tags r:id="rId2"/>
            </p:custDataLst>
          </p:nvPr>
        </p:nvSpPr>
        <p:spPr>
          <a:xfrm>
            <a:off x="1493100" y="3848400"/>
            <a:ext cx="58266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 hasCustomPrompt="1"/>
            <p:custDataLst>
              <p:tags r:id="rId3"/>
            </p:custDataLst>
          </p:nvPr>
        </p:nvSpPr>
        <p:spPr>
          <a:xfrm>
            <a:off x="1493100" y="4615200"/>
            <a:ext cx="58266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1"/>
            <p:custDataLst>
              <p:tags r:id="rId3"/>
            </p:custDataLst>
          </p:nvPr>
        </p:nvSpPr>
        <p:spPr>
          <a:xfrm>
            <a:off x="456300" y="1501200"/>
            <a:ext cx="38826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2"/>
            <p:custDataLst>
              <p:tags r:id="rId4"/>
            </p:custDataLst>
          </p:nvPr>
        </p:nvSpPr>
        <p:spPr>
          <a:xfrm>
            <a:off x="4808700" y="1501200"/>
            <a:ext cx="38826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/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429200"/>
            <a:ext cx="40068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/>
          <p:nvPr>
            <p:ph sz="half" idx="2"/>
            <p:custDataLst>
              <p:tags r:id="rId4"/>
            </p:custDataLst>
          </p:nvPr>
        </p:nvSpPr>
        <p:spPr>
          <a:xfrm>
            <a:off x="456300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/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421729"/>
            <a:ext cx="40068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/>
          <p:nvPr>
            <p:ph sz="quarter" idx="4"/>
            <p:custDataLst>
              <p:tags r:id="rId6"/>
            </p:custDataLst>
          </p:nvPr>
        </p:nvSpPr>
        <p:spPr>
          <a:xfrm>
            <a:off x="4676813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/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/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/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/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/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/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/>
          <p:nvPr>
            <p:ph type="pic" idx="1"/>
            <p:custDataLst>
              <p:tags r:id="rId2"/>
            </p:custDataLst>
          </p:nvPr>
        </p:nvSpPr>
        <p:spPr>
          <a:xfrm>
            <a:off x="456248" y="1555115"/>
            <a:ext cx="3924776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/>
            <p:custDataLst>
              <p:tags r:id="rId3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/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/>
          <p:nvPr>
            <p:ph type="body" orient="vert" idx="1"/>
            <p:custDataLst>
              <p:tags r:id="rId3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  <p:custDataLst>
              <p:tags r:id="rId14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  <p:custDataLst>
              <p:tags r:id="rId15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2"/>
            <p:custDataLst>
              <p:tags r:id="rId16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3"/>
            <p:custDataLst>
              <p:tags r:id="rId17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/>
          <p:nvPr>
            <p:ph type="sldNum" sz="quarter" idx="4"/>
            <p:custDataLst>
              <p:tags r:id="rId18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529331" y="1859851"/>
            <a:ext cx="8085336" cy="1421746"/>
          </a:xfrm>
        </p:spPr>
        <p:txBody>
          <a:bodyPr>
            <a:normAutofit/>
          </a:bodyPr>
          <a:lstStyle/>
          <a:p>
            <a:r>
              <a:rPr lang="zh-CN" altLang="en-US" dirty="0"/>
              <a:t>开源软件</a:t>
            </a:r>
            <a:r>
              <a:rPr lang="zh-CN" altLang="en-US" dirty="0"/>
              <a:t>开发设计</a:t>
            </a:r>
            <a:endParaRPr lang="zh-CN" altLang="en-US" dirty="0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685800" y="3576403"/>
            <a:ext cx="7772399" cy="2540311"/>
          </a:xfrm>
        </p:spPr>
        <p:txBody>
          <a:bodyPr>
            <a:normAutofit fontScale="70000"/>
          </a:bodyPr>
          <a:lstStyle/>
          <a:p>
            <a:r>
              <a:rPr lang="zh-CN" altLang="en-US" dirty="0"/>
              <a:t>指导老师：王锦霞</a:t>
            </a:r>
            <a:endParaRPr lang="zh-CN" altLang="en-US" dirty="0"/>
          </a:p>
          <a:p>
            <a:r>
              <a:rPr lang="zh-CN" altLang="en-US" dirty="0"/>
              <a:t>成员：樊国强,2021011087,计科2103</a:t>
            </a:r>
            <a:endParaRPr lang="zh-CN" altLang="en-US" dirty="0"/>
          </a:p>
          <a:p>
            <a:r>
              <a:rPr lang="en-US" altLang="zh-CN" dirty="0"/>
              <a:t>        </a:t>
            </a:r>
            <a:r>
              <a:rPr lang="zh-CN" altLang="en-US" dirty="0"/>
              <a:t>李衡毅,2021011085,计科2103</a:t>
            </a:r>
            <a:endParaRPr lang="zh-CN" altLang="en-US" dirty="0"/>
          </a:p>
          <a:p>
            <a:r>
              <a:rPr lang="en-US" altLang="zh-CN" dirty="0"/>
              <a:t>        </a:t>
            </a:r>
            <a:r>
              <a:rPr lang="zh-CN" altLang="en-US" dirty="0"/>
              <a:t>刘一鸣,2021011086,计科2103</a:t>
            </a:r>
            <a:endParaRPr lang="zh-CN" altLang="en-US" dirty="0"/>
          </a:p>
          <a:p>
            <a:r>
              <a:rPr lang="en-US" altLang="zh-CN" dirty="0"/>
              <a:t>        </a:t>
            </a:r>
            <a:r>
              <a:rPr lang="zh-CN" altLang="en-US" dirty="0"/>
              <a:t>赵一鸣,2021011129,计科2104</a:t>
            </a:r>
            <a:endParaRPr lang="zh-CN" altLang="en-US" dirty="0"/>
          </a:p>
          <a:p>
            <a:r>
              <a:rPr lang="en-US" altLang="zh-CN" dirty="0"/>
              <a:t>        </a:t>
            </a:r>
            <a:r>
              <a:rPr lang="zh-CN" altLang="en-US" dirty="0"/>
              <a:t>冯相然,2021011135,软工2101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7f74a6e67da9a9aee21afd679613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77640" cy="3244850"/>
          </a:xfrm>
          <a:prstGeom prst="rect">
            <a:avLst/>
          </a:prstGeom>
        </p:spPr>
      </p:pic>
      <p:pic>
        <p:nvPicPr>
          <p:cNvPr id="4" name="图片 3" descr="a6f2c5471651e52b7054142f72514d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3244850"/>
            <a:ext cx="5981700" cy="361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228850"/>
            <a:ext cx="9144000" cy="2400300"/>
          </a:xfrm>
          <a:prstGeom prst="rect">
            <a:avLst/>
          </a:prstGeom>
          <a:solidFill>
            <a:srgbClr val="57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1271588" y="2603405"/>
            <a:ext cx="6600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所用到的技术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64419" y="3429000"/>
            <a:ext cx="7015163" cy="0"/>
          </a:xfrm>
          <a:prstGeom prst="line">
            <a:avLst/>
          </a:prstGeom>
          <a:ln w="127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992630" y="2644775"/>
            <a:ext cx="51587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/>
              <a:t>HTML</a:t>
            </a:r>
            <a:endParaRPr lang="en-US" altLang="zh-CN" sz="9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228850"/>
            <a:ext cx="9144000" cy="2400300"/>
          </a:xfrm>
          <a:prstGeom prst="rect">
            <a:avLst/>
          </a:prstGeom>
          <a:solidFill>
            <a:srgbClr val="57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1271588" y="2603405"/>
            <a:ext cx="6600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64419" y="3429000"/>
            <a:ext cx="7015163" cy="0"/>
          </a:xfrm>
          <a:prstGeom prst="line">
            <a:avLst/>
          </a:prstGeom>
          <a:ln w="127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1752600" y="621665"/>
            <a:ext cx="5633720" cy="705485"/>
          </a:xfrm>
        </p:spPr>
        <p:txBody>
          <a:bodyPr>
            <a:normAutofit/>
          </a:bodyPr>
          <a:p>
            <a:pPr algn="ctr"/>
            <a:r>
              <a:rPr lang="zh-CN" altLang="en-US"/>
              <a:t>开发流程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6月29日</a:t>
            </a:r>
            <a:endParaRPr lang="zh-CN" altLang="en-US"/>
          </a:p>
          <a:p>
            <a:r>
              <a:rPr lang="zh-CN" altLang="en-US"/>
              <a:t>1.开始进行项目初期的建立以及构思，确定了项目发展的主要方向以及完成了分工。</a:t>
            </a:r>
            <a:endParaRPr lang="zh-CN" altLang="en-US"/>
          </a:p>
          <a:p>
            <a:r>
              <a:rPr lang="zh-CN" altLang="en-US"/>
              <a:t>2.完成产品设计后，进行了代码开发，在不断的试错以及修改bug后完成了初期的项目代码。</a:t>
            </a:r>
            <a:endParaRPr lang="zh-CN" altLang="en-US"/>
          </a:p>
          <a:p>
            <a:r>
              <a:rPr lang="zh-CN" altLang="en-US"/>
              <a:t>3.重新使用该主题作为hugo主题重新上传了个人博客，可用性测试成功。</a:t>
            </a:r>
            <a:endParaRPr lang="zh-CN" altLang="en-US"/>
          </a:p>
          <a:p>
            <a:r>
              <a:rPr lang="zh-CN" altLang="en-US"/>
              <a:t>6月30日</a:t>
            </a:r>
            <a:endParaRPr lang="zh-CN" altLang="en-US"/>
          </a:p>
          <a:p>
            <a:r>
              <a:rPr lang="zh-CN" altLang="en-US"/>
              <a:t>1.对于项目进行文档相关撰写，完成README.md、CREDITS.md等文档。</a:t>
            </a:r>
            <a:endParaRPr lang="zh-CN" altLang="en-US"/>
          </a:p>
          <a:p>
            <a:r>
              <a:rPr lang="zh-CN" altLang="en-US"/>
              <a:t>2.完成PPT介绍制作。</a:t>
            </a:r>
            <a:endParaRPr lang="zh-CN" altLang="en-US"/>
          </a:p>
          <a:p>
            <a:r>
              <a:rPr lang="zh-CN" altLang="en-US"/>
              <a:t>3.小组成员根据自己分工工作将自己的内容上传至Github中。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2009882" y="1746538"/>
            <a:ext cx="3789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774815" y="522859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dirty="0">
                <a:sym typeface="+mn-ea"/>
              </a:rPr>
              <a:t>与已有平台进行链接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63880" y="336550"/>
            <a:ext cx="733298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项目计划</a:t>
            </a:r>
            <a:endParaRPr lang="zh-CN" altLang="en-US"/>
          </a:p>
          <a:p>
            <a:pPr algn="l"/>
            <a:r>
              <a:rPr lang="zh-CN" altLang="en-US"/>
              <a:t>该主题目前仍不够成熟，目前只能完成少部分功能后续将不断跟进优化完成功能。</a:t>
            </a:r>
            <a:endParaRPr lang="zh-CN" altLang="en-US"/>
          </a:p>
          <a:p>
            <a:pPr algn="l"/>
            <a:r>
              <a:rPr lang="zh-CN" altLang="en-US"/>
              <a:t>面向初次使用hugo的用户，该主题内容简易使用简单适合初学者使用。</a:t>
            </a:r>
            <a:endParaRPr lang="zh-CN" altLang="en-US"/>
          </a:p>
          <a:p>
            <a:pPr algn="l"/>
            <a:r>
              <a:rPr lang="zh-CN" altLang="en-US"/>
              <a:t>以更高质量为追求，通过产品质量吸引用户。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项目名称</a:t>
            </a:r>
            <a:endParaRPr lang="zh-CN" altLang="en-US"/>
          </a:p>
          <a:p>
            <a:pPr algn="l"/>
            <a:r>
              <a:rPr lang="zh-CN" altLang="en-US"/>
              <a:t>Bistu601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项目描述</a:t>
            </a:r>
            <a:endParaRPr lang="zh-CN" altLang="en-US"/>
          </a:p>
          <a:p>
            <a:pPr algn="l"/>
            <a:r>
              <a:rPr lang="zh-CN" altLang="en-US"/>
              <a:t>该项目是由王锦霞导师带领</a:t>
            </a:r>
            <a:r>
              <a:rPr lang="zh-CN" altLang="en-US"/>
              <a:t>第25组成员共同通过明确分工完成。该项目负责给hugo创造网页时提供个性化主题，以达到简便方便使用以及美观性。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许可证（以及为什么选择这个许可证）</a:t>
            </a:r>
            <a:endParaRPr lang="zh-CN" altLang="en-US"/>
          </a:p>
          <a:p>
            <a:pPr algn="l"/>
            <a:r>
              <a:rPr lang="zh-CN" altLang="en-US"/>
              <a:t>MIT许可证</a:t>
            </a:r>
            <a:endParaRPr lang="zh-CN" altLang="en-US"/>
          </a:p>
          <a:p>
            <a:pPr algn="l"/>
            <a:r>
              <a:rPr lang="zh-CN" altLang="en-US"/>
              <a:t>1.MIT 许可证的结构简单明了，使人们更容易阅读和理解。</a:t>
            </a:r>
            <a:endParaRPr lang="zh-CN" altLang="en-US"/>
          </a:p>
          <a:p>
            <a:pPr algn="l"/>
            <a:r>
              <a:rPr lang="zh-CN" altLang="en-US"/>
              <a:t>2.版权许可条款，允许免费分发、不受限制地使用和修改根据其发布的软件或其他作品的任何目的。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228850"/>
            <a:ext cx="9144000" cy="2400300"/>
          </a:xfrm>
          <a:prstGeom prst="rect">
            <a:avLst/>
          </a:prstGeom>
          <a:solidFill>
            <a:srgbClr val="57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1271588" y="2603405"/>
            <a:ext cx="6600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分工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64419" y="3429000"/>
            <a:ext cx="7015163" cy="0"/>
          </a:xfrm>
          <a:prstGeom prst="line">
            <a:avLst/>
          </a:prstGeom>
          <a:ln w="127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06980" y="1026160"/>
            <a:ext cx="4128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ym typeface="+mn-ea"/>
              </a:rPr>
              <a:t>人员和分工</a:t>
            </a:r>
            <a:endParaRPr lang="zh-CN" altLang="en-US" sz="4000"/>
          </a:p>
          <a:p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1574800" y="2348230"/>
            <a:ext cx="59944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ym typeface="+mn-ea"/>
              </a:rPr>
              <a:t>樊国强 代码开发</a:t>
            </a:r>
            <a:endParaRPr lang="zh-CN" altLang="en-US" sz="3600"/>
          </a:p>
          <a:p>
            <a:pPr algn="ctr"/>
            <a:r>
              <a:rPr lang="zh-CN" altLang="en-US" sz="3600">
                <a:sym typeface="+mn-ea"/>
              </a:rPr>
              <a:t>冯相然 代码开发</a:t>
            </a:r>
            <a:endParaRPr lang="zh-CN" altLang="en-US" sz="3600"/>
          </a:p>
          <a:p>
            <a:pPr algn="ctr"/>
            <a:r>
              <a:rPr lang="zh-CN" altLang="en-US" sz="3600">
                <a:sym typeface="+mn-ea"/>
              </a:rPr>
              <a:t>刘一鸣 产品设计</a:t>
            </a:r>
            <a:endParaRPr lang="zh-CN" altLang="en-US" sz="3600"/>
          </a:p>
          <a:p>
            <a:pPr algn="ctr"/>
            <a:r>
              <a:rPr lang="zh-CN" altLang="en-US" sz="3600">
                <a:sym typeface="+mn-ea"/>
              </a:rPr>
              <a:t>赵一鸣 项目文档</a:t>
            </a:r>
            <a:endParaRPr lang="zh-CN" altLang="en-US" sz="3600"/>
          </a:p>
          <a:p>
            <a:pPr algn="ctr"/>
            <a:r>
              <a:rPr lang="zh-CN" altLang="en-US" sz="3600">
                <a:sym typeface="+mn-ea"/>
              </a:rPr>
              <a:t>李衡毅 PPT撰写</a:t>
            </a:r>
            <a:endParaRPr lang="zh-CN" altLang="en-US" sz="3600"/>
          </a:p>
          <a:p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228850"/>
            <a:ext cx="9144000" cy="2400300"/>
          </a:xfrm>
          <a:prstGeom prst="rect">
            <a:avLst/>
          </a:prstGeom>
          <a:solidFill>
            <a:srgbClr val="57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1271588" y="2476405"/>
            <a:ext cx="6600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提问环节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62990" y="3675380"/>
            <a:ext cx="7018655" cy="635"/>
          </a:xfrm>
          <a:prstGeom prst="line">
            <a:avLst/>
          </a:prstGeom>
          <a:ln w="127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3345841" y="2403403"/>
            <a:ext cx="597155" cy="514788"/>
            <a:chOff x="3782730" y="2611871"/>
            <a:chExt cx="796206" cy="686384"/>
          </a:xfrm>
        </p:grpSpPr>
        <p:sp>
          <p:nvSpPr>
            <p:cNvPr id="23" name="六边形 22"/>
            <p:cNvSpPr/>
            <p:nvPr/>
          </p:nvSpPr>
          <p:spPr>
            <a:xfrm>
              <a:off x="3782730" y="2611871"/>
              <a:ext cx="796206" cy="686384"/>
            </a:xfrm>
            <a:prstGeom prst="hexagon">
              <a:avLst/>
            </a:prstGeom>
            <a:solidFill>
              <a:srgbClr val="117EB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892362" y="2693453"/>
              <a:ext cx="576943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210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en-US" altLang="zh-CN" sz="21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任意多边形 20"/>
          <p:cNvSpPr/>
          <p:nvPr/>
        </p:nvSpPr>
        <p:spPr>
          <a:xfrm>
            <a:off x="4060462" y="2403880"/>
            <a:ext cx="2433098" cy="514788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rgbClr val="117EB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4060462" y="2476402"/>
            <a:ext cx="24330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所用到的技术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758991" y="3177650"/>
            <a:ext cx="597155" cy="514788"/>
            <a:chOff x="4259301" y="3559745"/>
            <a:chExt cx="796206" cy="686384"/>
          </a:xfrm>
        </p:grpSpPr>
        <p:sp>
          <p:nvSpPr>
            <p:cNvPr id="30" name="六边形 29"/>
            <p:cNvSpPr/>
            <p:nvPr/>
          </p:nvSpPr>
          <p:spPr>
            <a:xfrm>
              <a:off x="4259301" y="3559745"/>
              <a:ext cx="796206" cy="686384"/>
            </a:xfrm>
            <a:prstGeom prst="hexagon">
              <a:avLst/>
            </a:prstGeom>
            <a:solidFill>
              <a:srgbClr val="117EB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368933" y="3641327"/>
              <a:ext cx="576943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en-US" altLang="zh-CN" sz="21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" name="任意多边形 27"/>
          <p:cNvSpPr/>
          <p:nvPr/>
        </p:nvSpPr>
        <p:spPr>
          <a:xfrm>
            <a:off x="4525523" y="3199716"/>
            <a:ext cx="2433098" cy="514788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rgbClr val="117EB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文本框 28"/>
          <p:cNvSpPr txBox="1"/>
          <p:nvPr/>
        </p:nvSpPr>
        <p:spPr>
          <a:xfrm>
            <a:off x="4439798" y="3269858"/>
            <a:ext cx="2433099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0290" y="2459504"/>
            <a:ext cx="826255" cy="1960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ctr">
              <a:defRPr sz="240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405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</a:t>
            </a:r>
            <a:endParaRPr lang="en-US" altLang="zh-CN" sz="405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405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405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录</a:t>
            </a:r>
            <a:endParaRPr lang="zh-CN" altLang="en-US" sz="405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6264" y="1153286"/>
            <a:ext cx="1194310" cy="1213000"/>
            <a:chOff x="675018" y="483494"/>
            <a:chExt cx="1592413" cy="1617333"/>
          </a:xfrm>
          <a:solidFill>
            <a:srgbClr val="57A3D1"/>
          </a:solidFill>
        </p:grpSpPr>
        <p:sp>
          <p:nvSpPr>
            <p:cNvPr id="33" name="六边形 32"/>
            <p:cNvSpPr/>
            <p:nvPr/>
          </p:nvSpPr>
          <p:spPr>
            <a:xfrm>
              <a:off x="1073122" y="1414443"/>
              <a:ext cx="796206" cy="68638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1073122" y="483494"/>
              <a:ext cx="796206" cy="68638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六边形 38"/>
            <p:cNvSpPr/>
            <p:nvPr/>
          </p:nvSpPr>
          <p:spPr>
            <a:xfrm>
              <a:off x="1471225" y="933221"/>
              <a:ext cx="796206" cy="68638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六边形 39"/>
            <p:cNvSpPr/>
            <p:nvPr/>
          </p:nvSpPr>
          <p:spPr>
            <a:xfrm>
              <a:off x="675018" y="933221"/>
              <a:ext cx="796206" cy="68638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83784" y="1607408"/>
            <a:ext cx="597155" cy="514788"/>
            <a:chOff x="3306159" y="1663997"/>
            <a:chExt cx="796206" cy="686384"/>
          </a:xfrm>
        </p:grpSpPr>
        <p:sp>
          <p:nvSpPr>
            <p:cNvPr id="4" name="六边形 3"/>
            <p:cNvSpPr/>
            <p:nvPr/>
          </p:nvSpPr>
          <p:spPr>
            <a:xfrm>
              <a:off x="3306159" y="1663997"/>
              <a:ext cx="796206" cy="686384"/>
            </a:xfrm>
            <a:prstGeom prst="hexagon">
              <a:avLst/>
            </a:prstGeom>
            <a:solidFill>
              <a:srgbClr val="117EB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415791" y="1745579"/>
              <a:ext cx="576943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210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en-US" altLang="zh-CN" sz="21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任意多边形 7"/>
          <p:cNvSpPr/>
          <p:nvPr/>
        </p:nvSpPr>
        <p:spPr>
          <a:xfrm>
            <a:off x="3463163" y="1607408"/>
            <a:ext cx="2433098" cy="514788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rgbClr val="117EB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8"/>
          <p:cNvSpPr txBox="1"/>
          <p:nvPr/>
        </p:nvSpPr>
        <p:spPr>
          <a:xfrm>
            <a:off x="3462528" y="1668342"/>
            <a:ext cx="24330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项目功能</a:t>
            </a:r>
            <a:endParaRPr lang="zh-CN" altLang="en-US" sz="1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76034" y="3974053"/>
            <a:ext cx="597155" cy="514788"/>
            <a:chOff x="3306159" y="1663997"/>
            <a:chExt cx="796206" cy="686384"/>
          </a:xfrm>
        </p:grpSpPr>
        <p:sp>
          <p:nvSpPr>
            <p:cNvPr id="11" name="六边形 10"/>
            <p:cNvSpPr/>
            <p:nvPr/>
          </p:nvSpPr>
          <p:spPr>
            <a:xfrm>
              <a:off x="3306159" y="1663997"/>
              <a:ext cx="796206" cy="686384"/>
            </a:xfrm>
            <a:prstGeom prst="hexagon">
              <a:avLst/>
            </a:prstGeom>
            <a:solidFill>
              <a:srgbClr val="117EB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415791" y="1745579"/>
              <a:ext cx="576943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210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en-US" altLang="zh-CN" sz="21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4955413" y="3974053"/>
            <a:ext cx="2433098" cy="514788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rgbClr val="117EB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/>
          <p:cNvSpPr txBox="1"/>
          <p:nvPr/>
        </p:nvSpPr>
        <p:spPr>
          <a:xfrm>
            <a:off x="4936998" y="4031812"/>
            <a:ext cx="24330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altLang="en-US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分工</a:t>
            </a:r>
            <a:endParaRPr lang="zh-CN" altLang="en-US" sz="1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55154" y="4846543"/>
            <a:ext cx="597155" cy="514788"/>
            <a:chOff x="3306159" y="1663997"/>
            <a:chExt cx="796206" cy="686384"/>
          </a:xfrm>
        </p:grpSpPr>
        <p:sp>
          <p:nvSpPr>
            <p:cNvPr id="18" name="六边形 17"/>
            <p:cNvSpPr/>
            <p:nvPr/>
          </p:nvSpPr>
          <p:spPr>
            <a:xfrm>
              <a:off x="3306159" y="1663997"/>
              <a:ext cx="796206" cy="686384"/>
            </a:xfrm>
            <a:prstGeom prst="hexagon">
              <a:avLst/>
            </a:prstGeom>
            <a:solidFill>
              <a:srgbClr val="117EB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415791" y="1745579"/>
              <a:ext cx="576943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210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endParaRPr lang="en-US" altLang="zh-CN" sz="21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5534533" y="4846543"/>
            <a:ext cx="2433098" cy="514788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rgbClr val="117EB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文本框 25"/>
          <p:cNvSpPr txBox="1"/>
          <p:nvPr/>
        </p:nvSpPr>
        <p:spPr>
          <a:xfrm>
            <a:off x="5534533" y="4906207"/>
            <a:ext cx="24330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altLang="en-US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提问环节</a:t>
            </a:r>
            <a:endParaRPr lang="zh-CN" altLang="en-US" sz="1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228850"/>
            <a:ext cx="9144000" cy="2400300"/>
          </a:xfrm>
          <a:prstGeom prst="rect">
            <a:avLst/>
          </a:prstGeom>
          <a:solidFill>
            <a:srgbClr val="57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1271588" y="2590705"/>
            <a:ext cx="6600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项目功能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64419" y="3429000"/>
            <a:ext cx="7015163" cy="0"/>
          </a:xfrm>
          <a:prstGeom prst="line">
            <a:avLst/>
          </a:prstGeom>
          <a:ln w="127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15465" y="2413635"/>
            <a:ext cx="58940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代码库：https://github.com/Bistu-OSSDT-2022/25-wangjx-fangq/tree/main</a:t>
            </a:r>
            <a:endParaRPr lang="zh-CN" altLang="en-US"/>
          </a:p>
          <a:p>
            <a:r>
              <a:rPr lang="zh-CN" altLang="en-US"/>
              <a:t>网站：</a:t>
            </a:r>
            <a:endParaRPr lang="zh-CN" altLang="en-US"/>
          </a:p>
          <a:p>
            <a:r>
              <a:rPr lang="zh-CN" altLang="en-US"/>
              <a:t>Wiki：</a:t>
            </a:r>
            <a:endParaRPr lang="zh-CN" altLang="en-US"/>
          </a:p>
          <a:p>
            <a:r>
              <a:rPr lang="zh-CN" altLang="en-US"/>
              <a:t>邮件列表：1766189661@qq.com</a:t>
            </a:r>
            <a:endParaRPr lang="zh-CN" altLang="en-US"/>
          </a:p>
          <a:p>
            <a:r>
              <a:rPr lang="zh-CN" altLang="en-US"/>
              <a:t>缺陷追踪系统：</a:t>
            </a:r>
            <a:endParaRPr lang="zh-CN" altLang="en-US"/>
          </a:p>
          <a:p>
            <a:r>
              <a:rPr lang="zh-CN" altLang="en-US"/>
              <a:t>文档：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31695" y="1125855"/>
            <a:ext cx="48812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/>
              <a:t>项目信息</a:t>
            </a:r>
            <a:endParaRPr lang="zh-CN" altLang="en-US" sz="4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5660a5800723efb35062f5dbc334e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612140"/>
            <a:ext cx="8656320" cy="491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430540" y="1480185"/>
            <a:ext cx="593319" cy="65151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任意多边形 29"/>
          <p:cNvSpPr/>
          <p:nvPr/>
        </p:nvSpPr>
        <p:spPr>
          <a:xfrm>
            <a:off x="1873771" y="1480185"/>
            <a:ext cx="593319" cy="65151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任意多边形 28"/>
          <p:cNvSpPr/>
          <p:nvPr/>
        </p:nvSpPr>
        <p:spPr>
          <a:xfrm>
            <a:off x="6744221" y="971550"/>
            <a:ext cx="593319" cy="65151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任意多边形 27"/>
          <p:cNvSpPr/>
          <p:nvPr/>
        </p:nvSpPr>
        <p:spPr>
          <a:xfrm>
            <a:off x="7052831" y="971550"/>
            <a:ext cx="593319" cy="65151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任意多边形 22"/>
          <p:cNvSpPr/>
          <p:nvPr/>
        </p:nvSpPr>
        <p:spPr>
          <a:xfrm>
            <a:off x="1065883" y="971550"/>
            <a:ext cx="808117" cy="65151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任意多边形 21"/>
          <p:cNvSpPr/>
          <p:nvPr/>
        </p:nvSpPr>
        <p:spPr>
          <a:xfrm>
            <a:off x="1715021" y="971550"/>
            <a:ext cx="467590" cy="65151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任意多边形 19"/>
          <p:cNvSpPr/>
          <p:nvPr/>
        </p:nvSpPr>
        <p:spPr>
          <a:xfrm>
            <a:off x="6961391" y="971550"/>
            <a:ext cx="467590" cy="65151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任意多边形 18"/>
          <p:cNvSpPr/>
          <p:nvPr/>
        </p:nvSpPr>
        <p:spPr>
          <a:xfrm>
            <a:off x="7270002" y="863600"/>
            <a:ext cx="808117" cy="65151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Group 5"/>
          <p:cNvGrpSpPr/>
          <p:nvPr/>
        </p:nvGrpSpPr>
        <p:grpSpPr>
          <a:xfrm>
            <a:off x="1703267" y="2197000"/>
            <a:ext cx="5567057" cy="3024336"/>
            <a:chOff x="3937441" y="1178069"/>
            <a:chExt cx="8247063" cy="4394994"/>
          </a:xfrm>
        </p:grpSpPr>
        <p:sp>
          <p:nvSpPr>
            <p:cNvPr id="17" name="AutoShape 2"/>
            <p:cNvSpPr/>
            <p:nvPr/>
          </p:nvSpPr>
          <p:spPr bwMode="auto">
            <a:xfrm>
              <a:off x="4851841" y="1178069"/>
              <a:ext cx="6407150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 cap="flat" cmpd="sng">
              <a:solidFill>
                <a:srgbClr val="6E6D6E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4287" tIns="14287" rIns="14287" bIns="14287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8" name="AutoShape 3"/>
            <p:cNvSpPr/>
            <p:nvPr/>
          </p:nvSpPr>
          <p:spPr bwMode="auto">
            <a:xfrm>
              <a:off x="4870891" y="1190769"/>
              <a:ext cx="5091907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4287" tIns="14287" rIns="14287" bIns="14287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4" name="AutoShape 4"/>
            <p:cNvSpPr/>
            <p:nvPr/>
          </p:nvSpPr>
          <p:spPr bwMode="auto">
            <a:xfrm>
              <a:off x="8058591" y="1214928"/>
              <a:ext cx="108744" cy="107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 cap="flat" cmpd="sng">
              <a:solidFill>
                <a:srgbClr val="232323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4287" tIns="14287" rIns="14287" bIns="14287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" name="AutoShape 5"/>
            <p:cNvSpPr/>
            <p:nvPr/>
          </p:nvSpPr>
          <p:spPr bwMode="auto">
            <a:xfrm>
              <a:off x="5118541" y="1374919"/>
              <a:ext cx="5899150" cy="3750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4287" tIns="14287" rIns="14287" bIns="14287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6" name="AutoShape 6"/>
            <p:cNvSpPr/>
            <p:nvPr/>
          </p:nvSpPr>
          <p:spPr bwMode="auto">
            <a:xfrm>
              <a:off x="3937441" y="5330969"/>
              <a:ext cx="8247063" cy="2420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4287" tIns="14287" rIns="14287" bIns="14287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7" name="AutoShape 7"/>
            <p:cNvSpPr/>
            <p:nvPr/>
          </p:nvSpPr>
          <p:spPr bwMode="auto">
            <a:xfrm>
              <a:off x="3937441" y="5330969"/>
              <a:ext cx="8247063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4287" tIns="14287" rIns="14287" bIns="14287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4" name="六边形 3"/>
          <p:cNvSpPr/>
          <p:nvPr/>
        </p:nvSpPr>
        <p:spPr>
          <a:xfrm>
            <a:off x="381635" y="294640"/>
            <a:ext cx="864235" cy="789305"/>
          </a:xfrm>
          <a:prstGeom prst="hexagon">
            <a:avLst/>
          </a:prstGeom>
          <a:solidFill>
            <a:srgbClr val="ECFE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" name="六边形 4"/>
          <p:cNvSpPr/>
          <p:nvPr/>
        </p:nvSpPr>
        <p:spPr>
          <a:xfrm>
            <a:off x="1498204" y="340363"/>
            <a:ext cx="819093" cy="706115"/>
          </a:xfrm>
          <a:prstGeom prst="hexagon">
            <a:avLst/>
          </a:prstGeom>
          <a:solidFill>
            <a:srgbClr val="DAE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六边形 5"/>
          <p:cNvSpPr/>
          <p:nvPr/>
        </p:nvSpPr>
        <p:spPr>
          <a:xfrm>
            <a:off x="2651760" y="387350"/>
            <a:ext cx="704215" cy="611505"/>
          </a:xfrm>
          <a:prstGeom prst="hexagon">
            <a:avLst/>
          </a:prstGeom>
          <a:solidFill>
            <a:srgbClr val="DAE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六边形 6"/>
          <p:cNvSpPr/>
          <p:nvPr/>
        </p:nvSpPr>
        <p:spPr>
          <a:xfrm>
            <a:off x="3690620" y="410210"/>
            <a:ext cx="626110" cy="558165"/>
          </a:xfrm>
          <a:prstGeom prst="hexagon">
            <a:avLst/>
          </a:prstGeom>
          <a:solidFill>
            <a:srgbClr val="DA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 descr="07ff1d4b3a2953ada3a20bb94543dc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1740" y="3080385"/>
            <a:ext cx="3982085" cy="1189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92ce8899d074734977455fdd14120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651000"/>
            <a:ext cx="7994650" cy="355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a62eda25390e7d10eee9b75ef886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215" y="9525"/>
            <a:ext cx="8136255" cy="6838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4cf0313e7af1f7d6c5fcfdfd879d3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2295525"/>
            <a:ext cx="7981950" cy="2266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PP_MARK_KEY" val="5f05cb18-1372-4a91-86a8-00e3824be964"/>
  <p:tag name="COMMONDATA" val="eyJoZGlkIjoiZjhmMjI2MmQ5NWM1ZTExZTY0NTJmODA3OWRiZWNkYjg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858</Words>
  <Application>WPS 演示</Application>
  <PresentationFormat>宽屏</PresentationFormat>
  <Paragraphs>97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Gill Sans</vt:lpstr>
      <vt:lpstr>Segoe Print</vt:lpstr>
      <vt:lpstr>Arial Unicode MS</vt:lpstr>
      <vt:lpstr>Calibri</vt:lpstr>
      <vt:lpstr>Office 主题​​</vt:lpstr>
      <vt:lpstr>开源软件开发设计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开发流程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毁我物理梦</cp:lastModifiedBy>
  <cp:revision>181</cp:revision>
  <dcterms:created xsi:type="dcterms:W3CDTF">1900-01-01T00:00:00Z</dcterms:created>
  <dcterms:modified xsi:type="dcterms:W3CDTF">2022-06-30T15:40:20Z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64A4E89E978D4BF8B17534A4D854F784</vt:lpwstr>
  </property>
</Properties>
</file>